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8"/>
  </p:notesMasterIdLst>
  <p:sldIdLst>
    <p:sldId id="269" r:id="rId3"/>
    <p:sldId id="275" r:id="rId4"/>
    <p:sldId id="266" r:id="rId5"/>
    <p:sldId id="270" r:id="rId6"/>
    <p:sldId id="271" r:id="rId7"/>
    <p:sldId id="272" r:id="rId8"/>
    <p:sldId id="273" r:id="rId9"/>
    <p:sldId id="276" r:id="rId10"/>
    <p:sldId id="274" r:id="rId11"/>
    <p:sldId id="293" r:id="rId12"/>
    <p:sldId id="290" r:id="rId13"/>
    <p:sldId id="291" r:id="rId14"/>
    <p:sldId id="295" r:id="rId15"/>
    <p:sldId id="294" r:id="rId16"/>
    <p:sldId id="292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277" r:id="rId33"/>
    <p:sldId id="304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9" r:id="rId43"/>
    <p:sldId id="286" r:id="rId44"/>
    <p:sldId id="287" r:id="rId45"/>
    <p:sldId id="288" r:id="rId46"/>
    <p:sldId id="267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252"/>
    <a:srgbClr val="013334"/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8" autoAdjust="0"/>
    <p:restoredTop sz="86378" autoAdjust="0"/>
  </p:normalViewPr>
  <p:slideViewPr>
    <p:cSldViewPr>
      <p:cViewPr varScale="1">
        <p:scale>
          <a:sx n="92" d="100"/>
          <a:sy n="92" d="100"/>
        </p:scale>
        <p:origin x="6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t>1/17/17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Web</a:t>
            </a:r>
            <a:r>
              <a:rPr lang="en-US" baseline="0" dirty="0" smtClean="0"/>
              <a:t> browsers have turned out to be powerful front ends for the creation of graphics, and in particular enable interactive graphics.</a:t>
            </a:r>
          </a:p>
          <a:p>
            <a:r>
              <a:rPr lang="en-US" baseline="0" dirty="0" smtClean="0"/>
              <a:t>They perform cross-platform, work with raster and SVG, etc. (imagine, we could do data </a:t>
            </a:r>
            <a:r>
              <a:rPr lang="en-US" baseline="0" dirty="0" err="1" smtClean="0"/>
              <a:t>viz</a:t>
            </a:r>
            <a:r>
              <a:rPr lang="en-US" baseline="0" dirty="0" smtClean="0"/>
              <a:t> in Swift!).</a:t>
            </a:r>
          </a:p>
          <a:p>
            <a:r>
              <a:rPr lang="en-US" baseline="0" dirty="0" smtClean="0"/>
              <a:t>Heck, </a:t>
            </a:r>
            <a:r>
              <a:rPr lang="en-US" baseline="0" dirty="0" err="1" smtClean="0"/>
              <a:t>jupyter</a:t>
            </a:r>
            <a:r>
              <a:rPr lang="en-US" baseline="0" dirty="0" smtClean="0"/>
              <a:t> has realized that web browsers provide a front end that is easier to work with than QTK.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291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08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24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3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stored internally</a:t>
            </a:r>
            <a:r>
              <a:rPr lang="en-US" baseline="0" dirty="0" smtClean="0"/>
              <a:t> in the browser using a document-object-model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459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getbootstrap.com</a:t>
            </a:r>
            <a:r>
              <a:rPr lang="en-US" dirty="0" smtClean="0"/>
              <a:t>/examples/</a:t>
            </a:r>
            <a:r>
              <a:rPr lang="en-US" dirty="0" err="1" smtClean="0"/>
              <a:t>navbar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42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205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9005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11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8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29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09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83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9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05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97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09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94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6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49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9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10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9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82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9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0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9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4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8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0CF78-BAF2-4139-91F3-215362EF2725}" type="datetimeFigureOut">
              <a:rPr lang="en-US" smtClean="0"/>
              <a:t>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578550" y="62508"/>
            <a:ext cx="2143379" cy="24898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5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DA78D-F215-42DF-9B83-6796C1E09096}" type="datetimeFigureOut">
              <a:rPr lang="en-US" smtClean="0"/>
              <a:t>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0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Relationship Id="rId3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Relationship Id="rId3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24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6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6.tiff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6.tiff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918854"/>
            <a:ext cx="7772400" cy="900546"/>
          </a:xfrm>
        </p:spPr>
        <p:txBody>
          <a:bodyPr/>
          <a:lstStyle/>
          <a:p>
            <a:r>
              <a:rPr lang="en-US" dirty="0" smtClean="0"/>
              <a:t>Visualization for the web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26" y="5831663"/>
            <a:ext cx="4244553" cy="49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1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369" y="1905000"/>
            <a:ext cx="8229600" cy="4525963"/>
          </a:xfrm>
        </p:spPr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5400" dirty="0">
              <a:latin typeface="Hoefler Text" charset="0"/>
              <a:ea typeface="Hoefler Text" charset="0"/>
              <a:cs typeface="Hoefler Text" charset="0"/>
            </a:endParaRP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Hoefler Text" charset="0"/>
                <a:ea typeface="Hoefler Text" charset="0"/>
                <a:cs typeface="Hoefler Text" charset="0"/>
              </a:rPr>
              <a:t>the DOM</a:t>
            </a:r>
            <a:endParaRPr lang="en-US" sz="5400" dirty="0">
              <a:latin typeface="Hoefler Text" charset="0"/>
              <a:ea typeface="Hoefler Text" charset="0"/>
              <a:cs typeface="Hoefler Text" charset="0"/>
            </a:endParaRP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5400" dirty="0">
              <a:latin typeface="Hoefler Text" charset="0"/>
              <a:ea typeface="Hoefler Text" charset="0"/>
              <a:cs typeface="Hoefler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63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362" y="1378131"/>
            <a:ext cx="6370038" cy="5205232"/>
          </a:xfrm>
        </p:spPr>
      </p:pic>
    </p:spTree>
    <p:extLst>
      <p:ext uri="{BB962C8B-B14F-4D97-AF65-F5344CB8AC3E}">
        <p14:creationId xmlns:p14="http://schemas.microsoft.com/office/powerpoint/2010/main" val="118471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40" y="1828800"/>
            <a:ext cx="8655920" cy="3913981"/>
          </a:xfrm>
        </p:spPr>
      </p:pic>
    </p:spTree>
    <p:extLst>
      <p:ext uri="{BB962C8B-B14F-4D97-AF65-F5344CB8AC3E}">
        <p14:creationId xmlns:p14="http://schemas.microsoft.com/office/powerpoint/2010/main" val="28634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40" y="1828800"/>
            <a:ext cx="8655920" cy="3913981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505200"/>
            <a:ext cx="4488104" cy="20851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3344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40" y="1828800"/>
            <a:ext cx="8655920" cy="3913981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905000"/>
            <a:ext cx="8882742" cy="3886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505200"/>
            <a:ext cx="4488104" cy="20851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8117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JS is a dynamic programming language that can bring interactivity to websites (and other things</a:t>
            </a:r>
            <a:r>
              <a:rPr lang="en-US" dirty="0" smtClean="0"/>
              <a:t>).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buNone/>
            </a:pPr>
            <a:r>
              <a:rPr lang="en-US" dirty="0" smtClean="0"/>
              <a:t>Note</a:t>
            </a:r>
            <a:r>
              <a:rPr lang="en-US" dirty="0"/>
              <a:t>: It’s not actually a subset of Java (it comes from ECMAScript standard, still called this sometimes (e.g. ES 6 is next</a:t>
            </a:r>
            <a:r>
              <a:rPr lang="en-US" dirty="0" smtClean="0"/>
              <a:t>)).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buNone/>
            </a:pPr>
            <a:r>
              <a:rPr lang="en-US" dirty="0" smtClean="0"/>
              <a:t>Also</a:t>
            </a:r>
            <a:r>
              <a:rPr lang="en-US" dirty="0"/>
              <a:t>, it’s everywhere.</a:t>
            </a:r>
          </a:p>
        </p:txBody>
      </p:sp>
    </p:spTree>
    <p:extLst>
      <p:ext uri="{BB962C8B-B14F-4D97-AF65-F5344CB8AC3E}">
        <p14:creationId xmlns:p14="http://schemas.microsoft.com/office/powerpoint/2010/main" val="145983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can you do with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Well, pretty much anything. OK, maybe not anything, … but close</a:t>
            </a:r>
            <a:r>
              <a:rPr lang="en-US" dirty="0" smtClean="0"/>
              <a:t>.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buNone/>
            </a:pPr>
            <a:r>
              <a:rPr lang="en-US" dirty="0" smtClean="0"/>
              <a:t>A </a:t>
            </a:r>
            <a:r>
              <a:rPr lang="en-US" dirty="0"/>
              <a:t>few examples: Responses to when buttons are pressed or when data has been entered on forms, animations, games, dynamic styling, </a:t>
            </a:r>
            <a:endParaRPr lang="en-US" dirty="0" smtClean="0"/>
          </a:p>
          <a:p>
            <a:pPr marL="0" lvl="0" indent="0">
              <a:spcBef>
                <a:spcPts val="0"/>
              </a:spcBef>
              <a:buNone/>
            </a:pPr>
            <a:r>
              <a:rPr lang="en-US" dirty="0" smtClean="0"/>
              <a:t>… </a:t>
            </a:r>
            <a:r>
              <a:rPr lang="en-US" dirty="0"/>
              <a:t>and so much more.</a:t>
            </a:r>
          </a:p>
        </p:txBody>
      </p:sp>
    </p:spTree>
    <p:extLst>
      <p:ext uri="{BB962C8B-B14F-4D97-AF65-F5344CB8AC3E}">
        <p14:creationId xmlns:p14="http://schemas.microsoft.com/office/powerpoint/2010/main" val="206276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The NPM repository has 228K different packages, from webservers to package managers to “</a:t>
            </a:r>
            <a:r>
              <a:rPr lang="en-US" dirty="0" err="1"/>
              <a:t>yo</a:t>
            </a:r>
            <a:r>
              <a:rPr lang="en-US" dirty="0"/>
              <a:t>: CLI tool for running Yeoman generators” (</a:t>
            </a:r>
            <a:r>
              <a:rPr lang="en-US" dirty="0" err="1"/>
              <a:t>npmjs.org</a:t>
            </a:r>
            <a:r>
              <a:rPr lang="en-US" dirty="0" smtClean="0"/>
              <a:t>)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buNone/>
            </a:pPr>
            <a:r>
              <a:rPr lang="en-US" dirty="0" smtClean="0"/>
              <a:t>Combined </a:t>
            </a:r>
            <a:r>
              <a:rPr lang="en-US" dirty="0"/>
              <a:t>with chromium core, can even build cross-platform desktop apps!</a:t>
            </a:r>
          </a:p>
        </p:txBody>
      </p:sp>
    </p:spTree>
    <p:extLst>
      <p:ext uri="{BB962C8B-B14F-4D97-AF65-F5344CB8AC3E}">
        <p14:creationId xmlns:p14="http://schemas.microsoft.com/office/powerpoint/2010/main" val="156512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 brief history of 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74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of the features of JS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525963"/>
          </a:xfrm>
        </p:spPr>
        <p:txBody>
          <a:bodyPr/>
          <a:lstStyle/>
          <a:p>
            <a:r>
              <a:rPr lang="en-US" dirty="0" smtClean="0"/>
              <a:t>Variables</a:t>
            </a:r>
          </a:p>
          <a:p>
            <a:r>
              <a:rPr lang="en-US" dirty="0" smtClean="0"/>
              <a:t>Conditionals</a:t>
            </a:r>
          </a:p>
          <a:p>
            <a:r>
              <a:rPr lang="en-US" dirty="0" smtClean="0"/>
              <a:t>Functions</a:t>
            </a:r>
          </a:p>
          <a:p>
            <a:r>
              <a:rPr lang="en-US" dirty="0" smtClean="0"/>
              <a:t>Arrays</a:t>
            </a:r>
          </a:p>
          <a:p>
            <a:r>
              <a:rPr lang="en-US" dirty="0" smtClean="0"/>
              <a:t>Objects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05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Why the web??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67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endParaRPr lang="en-US" dirty="0" smtClean="0"/>
          </a:p>
          <a:p>
            <a:pPr marL="0" lvl="0" indent="0">
              <a:spcBef>
                <a:spcPts val="0"/>
              </a:spcBef>
              <a:buNone/>
            </a:pPr>
            <a:r>
              <a:rPr lang="en-US" dirty="0" smtClean="0"/>
              <a:t>The </a:t>
            </a:r>
            <a:r>
              <a:rPr lang="en-US" dirty="0"/>
              <a:t>containers for data. Think of them as symbolic names for values. They are also the foundation for all other data structures in JS.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4495800"/>
            <a:ext cx="90238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rPr>
              <a:t>var</a:t>
            </a:r>
            <a:r>
              <a:rPr lang="en-US" sz="3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rPr>
              <a:t> number = 7; </a:t>
            </a:r>
          </a:p>
        </p:txBody>
      </p:sp>
    </p:spTree>
    <p:extLst>
      <p:ext uri="{BB962C8B-B14F-4D97-AF65-F5344CB8AC3E}">
        <p14:creationId xmlns:p14="http://schemas.microsoft.com/office/powerpoint/2010/main" val="131138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endParaRPr lang="en-US" dirty="0" smtClean="0"/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buNone/>
            </a:pPr>
            <a:r>
              <a:rPr lang="en-US" dirty="0" smtClean="0"/>
              <a:t>Hey </a:t>
            </a:r>
            <a:r>
              <a:rPr lang="en-US" dirty="0"/>
              <a:t>Python programmers: Remember to declare those variables. You’ll want to use the </a:t>
            </a:r>
            <a:r>
              <a:rPr lang="en-US" dirty="0" err="1"/>
              <a:t>var</a:t>
            </a:r>
            <a:r>
              <a:rPr lang="en-US" dirty="0"/>
              <a:t> keyword. (What happens if you don’t?)</a:t>
            </a:r>
          </a:p>
        </p:txBody>
      </p:sp>
    </p:spTree>
    <p:extLst>
      <p:ext uri="{BB962C8B-B14F-4D97-AF65-F5344CB8AC3E}">
        <p14:creationId xmlns:p14="http://schemas.microsoft.com/office/powerpoint/2010/main" val="213174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Oh, and don’t forget the semicolon!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3613106"/>
            <a:ext cx="90238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rPr>
              <a:t>var</a:t>
            </a:r>
            <a:r>
              <a:rPr lang="en-US" sz="3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rPr>
              <a:t> number = 7; </a:t>
            </a:r>
          </a:p>
          <a:p>
            <a:endParaRPr lang="en-US" sz="3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5" name="Oval 4"/>
          <p:cNvSpPr/>
          <p:nvPr/>
        </p:nvSpPr>
        <p:spPr>
          <a:xfrm>
            <a:off x="3657600" y="3846391"/>
            <a:ext cx="362812" cy="549095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5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Let’s talk variable scope</a:t>
            </a:r>
            <a:r>
              <a:rPr lang="en-US" dirty="0" smtClean="0"/>
              <a:t>: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smtClean="0"/>
              <a:t>Global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Local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(Primarily </a:t>
            </a:r>
            <a:r>
              <a:rPr lang="en-US" dirty="0"/>
              <a:t>functional </a:t>
            </a:r>
            <a:r>
              <a:rPr lang="en-US" dirty="0" smtClean="0"/>
              <a:t>scope)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This is different than Python</a:t>
            </a:r>
            <a:r>
              <a:rPr lang="en-US" dirty="0" smtClean="0"/>
              <a:t>)</a:t>
            </a: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01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0805"/>
            <a:ext cx="8229600" cy="4525963"/>
          </a:xfrm>
        </p:spPr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A procedure – a set of statements that performs a task or calculates a value. In short, a chunk of code that does things.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2004" y="3964350"/>
            <a:ext cx="9612011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rPr>
              <a:t>var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rPr>
              <a:t>calculateGratuity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rPr>
              <a:t> = function(bill){</a:t>
            </a: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rPr>
              <a:t>var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rPr>
              <a:t> that = this;</a:t>
            </a:r>
          </a:p>
          <a:p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rPr>
              <a:t>	return bill * 0.2;</a:t>
            </a:r>
          </a:p>
          <a:p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rPr>
              <a:t>};</a:t>
            </a:r>
          </a:p>
          <a:p>
            <a:endParaRPr lang="en-US" sz="3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4390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In the previous: we stored a function in a variable. It didn’t have a name, so it is anonymous</a:t>
            </a:r>
            <a:r>
              <a:rPr lang="en-US" dirty="0" smtClean="0"/>
              <a:t>.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buNone/>
            </a:pPr>
            <a:r>
              <a:rPr lang="en-US" dirty="0" smtClean="0"/>
              <a:t>This </a:t>
            </a:r>
            <a:r>
              <a:rPr lang="en-US" dirty="0"/>
              <a:t>is acceptable because functions in </a:t>
            </a:r>
            <a:r>
              <a:rPr lang="en-US" dirty="0" err="1"/>
              <a:t>javascript</a:t>
            </a:r>
            <a:r>
              <a:rPr lang="en-US" dirty="0"/>
              <a:t> are first-class objects (and we can manipulate them (cascades, currying, </a:t>
            </a:r>
            <a:r>
              <a:rPr lang="en-US" dirty="0" err="1"/>
              <a:t>memoization</a:t>
            </a:r>
            <a:r>
              <a:rPr lang="en-US" dirty="0"/>
              <a:t>)).</a:t>
            </a:r>
          </a:p>
        </p:txBody>
      </p:sp>
    </p:spTree>
    <p:extLst>
      <p:ext uri="{BB962C8B-B14F-4D97-AF65-F5344CB8AC3E}">
        <p14:creationId xmlns:p14="http://schemas.microsoft.com/office/powerpoint/2010/main" val="150454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A sequence of values in a single variable</a:t>
            </a:r>
            <a:r>
              <a:rPr lang="en-US" dirty="0" smtClean="0"/>
              <a:t>.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buNone/>
            </a:pPr>
            <a:r>
              <a:rPr lang="en-US" dirty="0" smtClean="0"/>
              <a:t>(</a:t>
            </a:r>
            <a:r>
              <a:rPr lang="en-US" dirty="0"/>
              <a:t>Think list in Python.)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1440" y="3964350"/>
            <a:ext cx="96120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rPr>
              <a:t>var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rPr>
              <a:t> scores = [0.68,0.77,.0.90];</a:t>
            </a:r>
          </a:p>
          <a:p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Courier New"/>
              <a:cs typeface="Courier New"/>
            </a:endParaRPr>
          </a:p>
          <a:p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rPr>
              <a:t>v</a:t>
            </a:r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rPr>
              <a:t>ar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rPr>
              <a:t> fruit =[“apple”, “orange”, “kiwi”];</a:t>
            </a:r>
          </a:p>
        </p:txBody>
      </p:sp>
    </p:spTree>
    <p:extLst>
      <p:ext uri="{BB962C8B-B14F-4D97-AF65-F5344CB8AC3E}">
        <p14:creationId xmlns:p14="http://schemas.microsoft.com/office/powerpoint/2010/main" val="44291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A more complex type of variable. It contains properties and values, much like objects in the real world.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6088" y="3850950"/>
            <a:ext cx="961201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rPr>
              <a:t>v</a:t>
            </a:r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rPr>
              <a:t>ar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rPr>
              <a:t> fruit = {</a:t>
            </a: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rPr>
              <a:t>kind: “apple”,</a:t>
            </a: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rPr>
              <a:t>color: “red”,</a:t>
            </a: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rPr>
              <a:t>quantity: 12,</a:t>
            </a: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rPr>
              <a:t>tasty: true,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Courier New"/>
              <a:cs typeface="Courier New"/>
            </a:endParaRPr>
          </a:p>
          <a:p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  <a:cs typeface="Courier New"/>
              </a:rPr>
              <a:t>};</a:t>
            </a:r>
          </a:p>
          <a:p>
            <a:endParaRPr lang="en-US" sz="3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5748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Remember to keep code readable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dirty="0" err="1"/>
              <a:t>Inlining</a:t>
            </a:r>
            <a:r>
              <a:rPr lang="en-US" dirty="0"/>
              <a:t> and comments do matter! </a:t>
            </a:r>
          </a:p>
        </p:txBody>
      </p:sp>
    </p:spTree>
    <p:extLst>
      <p:ext uri="{BB962C8B-B14F-4D97-AF65-F5344CB8AC3E}">
        <p14:creationId xmlns:p14="http://schemas.microsoft.com/office/powerpoint/2010/main" val="67478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A way to organize data as objects that’s easy for you to read and for machines to parse and generate</a:t>
            </a:r>
            <a:r>
              <a:rPr lang="en-US" dirty="0" smtClean="0"/>
              <a:t>.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buNone/>
            </a:pPr>
            <a:endParaRPr lang="en-US" dirty="0" smtClean="0"/>
          </a:p>
          <a:p>
            <a:pPr marL="0" lvl="0" indent="0">
              <a:spcBef>
                <a:spcPts val="0"/>
              </a:spcBef>
              <a:buNone/>
            </a:pPr>
            <a:r>
              <a:rPr lang="en-US" dirty="0" smtClean="0"/>
              <a:t>You </a:t>
            </a:r>
            <a:r>
              <a:rPr lang="en-US" dirty="0"/>
              <a:t>will encounter this at some point using D3 … and it will be useful.</a:t>
            </a:r>
          </a:p>
        </p:txBody>
      </p:sp>
    </p:spTree>
    <p:extLst>
      <p:ext uri="{BB962C8B-B14F-4D97-AF65-F5344CB8AC3E}">
        <p14:creationId xmlns:p14="http://schemas.microsoft.com/office/powerpoint/2010/main" val="194802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Friends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5400" y="2030412"/>
            <a:ext cx="4887384" cy="366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63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Node.js</a:t>
            </a:r>
            <a:r>
              <a:rPr lang="en-US" dirty="0"/>
              <a:t>: run JS on the server.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Scalable network </a:t>
            </a:r>
            <a:r>
              <a:rPr lang="en-US" dirty="0" smtClean="0"/>
              <a:t>applications, yep.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dirty="0" smtClean="0"/>
              <a:t>Concurrency</a:t>
            </a:r>
            <a:r>
              <a:rPr lang="en-US" dirty="0"/>
              <a:t>, yep</a:t>
            </a:r>
            <a:r>
              <a:rPr lang="en-US" dirty="0" smtClean="0"/>
              <a:t>.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dirty="0" smtClean="0"/>
              <a:t>Speed</a:t>
            </a:r>
            <a:r>
              <a:rPr lang="en-US" dirty="0"/>
              <a:t>, yep. </a:t>
            </a:r>
            <a:endParaRPr lang="en-US" dirty="0" smtClean="0"/>
          </a:p>
          <a:p>
            <a:pPr marL="0" lvl="0" indent="0">
              <a:spcBef>
                <a:spcPts val="0"/>
              </a:spcBef>
              <a:buNone/>
            </a:pPr>
            <a:r>
              <a:rPr lang="en-US" dirty="0" smtClean="0"/>
              <a:t>Efficiency</a:t>
            </a:r>
            <a:r>
              <a:rPr lang="en-US" dirty="0"/>
              <a:t>, yep. (thanks Google! #V8)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8" y="3810317"/>
            <a:ext cx="8893479" cy="26211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74394" y="6431622"/>
            <a:ext cx="2069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julialang.org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81437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Let’s load a web page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dirty="0" smtClean="0"/>
              <a:t>…in slow motion!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25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47800"/>
            <a:ext cx="7315200" cy="2673427"/>
          </a:xfrm>
        </p:spPr>
      </p:pic>
    </p:spTree>
    <p:extLst>
      <p:ext uri="{BB962C8B-B14F-4D97-AF65-F5344CB8AC3E}">
        <p14:creationId xmlns:p14="http://schemas.microsoft.com/office/powerpoint/2010/main" val="141297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00200"/>
            <a:ext cx="7239000" cy="2808233"/>
          </a:xfrm>
        </p:spPr>
      </p:pic>
    </p:spTree>
    <p:extLst>
      <p:ext uri="{BB962C8B-B14F-4D97-AF65-F5344CB8AC3E}">
        <p14:creationId xmlns:p14="http://schemas.microsoft.com/office/powerpoint/2010/main" val="178408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24000"/>
            <a:ext cx="7315200" cy="2818410"/>
          </a:xfrm>
        </p:spPr>
      </p:pic>
    </p:spTree>
    <p:extLst>
      <p:ext uri="{BB962C8B-B14F-4D97-AF65-F5344CB8AC3E}">
        <p14:creationId xmlns:p14="http://schemas.microsoft.com/office/powerpoint/2010/main" val="101284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17638"/>
            <a:ext cx="7315200" cy="2995448"/>
          </a:xfrm>
        </p:spPr>
      </p:pic>
    </p:spTree>
    <p:extLst>
      <p:ext uri="{BB962C8B-B14F-4D97-AF65-F5344CB8AC3E}">
        <p14:creationId xmlns:p14="http://schemas.microsoft.com/office/powerpoint/2010/main" val="206772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17638"/>
            <a:ext cx="7315200" cy="259470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057400"/>
            <a:ext cx="21336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3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29" y="1372362"/>
            <a:ext cx="7494671" cy="51046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904" y="1905000"/>
            <a:ext cx="2017296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4478822"/>
            <a:ext cx="2286000" cy="35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1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17638"/>
            <a:ext cx="7315200" cy="272269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032137"/>
            <a:ext cx="2221992" cy="186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4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19200"/>
            <a:ext cx="7315200" cy="5181600"/>
          </a:xfr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828800"/>
            <a:ext cx="2057400" cy="18287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4478822"/>
            <a:ext cx="2286000" cy="35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5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Friends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95400" y="2030412"/>
            <a:ext cx="4887384" cy="36655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977" y="2959964"/>
            <a:ext cx="2233612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6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17638"/>
            <a:ext cx="7315200" cy="273524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057401"/>
            <a:ext cx="2140772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9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17638"/>
            <a:ext cx="7315200" cy="273524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057401"/>
            <a:ext cx="2140772" cy="1828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4248137"/>
            <a:ext cx="4114800" cy="2095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0" y="4386264"/>
            <a:ext cx="3556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17638"/>
            <a:ext cx="7315200" cy="280626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228" y="2057401"/>
            <a:ext cx="2140772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4248137"/>
            <a:ext cx="4114800" cy="2095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0" y="4386264"/>
            <a:ext cx="3556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24000"/>
            <a:ext cx="7315200" cy="2612571"/>
          </a:xfr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981200"/>
            <a:ext cx="2233264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4248137"/>
            <a:ext cx="4114800" cy="2095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0" y="4386264"/>
            <a:ext cx="3556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2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17638"/>
            <a:ext cx="7315200" cy="5108549"/>
          </a:xfr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905000"/>
            <a:ext cx="1981200" cy="1752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4478822"/>
            <a:ext cx="2286000" cy="35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chool_logo1_rgb_xl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72" y="2724912"/>
            <a:ext cx="7229856" cy="14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9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Friends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5400" y="2030412"/>
            <a:ext cx="4887384" cy="36655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977" y="2959964"/>
            <a:ext cx="2233612" cy="213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562" y="2590800"/>
            <a:ext cx="2505219" cy="250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84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Friends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5400" y="2030412"/>
            <a:ext cx="4887384" cy="36655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977" y="2959964"/>
            <a:ext cx="2233612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2743200"/>
            <a:ext cx="2166471" cy="2301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3562" y="2590800"/>
            <a:ext cx="2505219" cy="250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4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Friends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95400" y="2030412"/>
            <a:ext cx="4887384" cy="36655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977" y="2959964"/>
            <a:ext cx="2233612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2743200"/>
            <a:ext cx="2166471" cy="2301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3562" y="2590800"/>
            <a:ext cx="2505219" cy="2505219"/>
          </a:xfrm>
          <a:prstGeom prst="rect">
            <a:avLst/>
          </a:prstGeom>
        </p:spPr>
      </p:pic>
      <p:cxnSp>
        <p:nvCxnSpPr>
          <p:cNvPr id="9" name="Straight Connector 8"/>
          <p:cNvCxnSpPr>
            <a:cxnSpLocks/>
          </p:cNvCxnSpPr>
          <p:nvPr/>
        </p:nvCxnSpPr>
        <p:spPr>
          <a:xfrm>
            <a:off x="6705600" y="2743200"/>
            <a:ext cx="2438400" cy="237744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>
          <a:xfrm flipH="1">
            <a:off x="6705601" y="2743200"/>
            <a:ext cx="2318870" cy="235036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96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Friends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95400" y="2030412"/>
            <a:ext cx="4887384" cy="36655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977" y="2959964"/>
            <a:ext cx="2233612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2743200"/>
            <a:ext cx="2166471" cy="2301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3562" y="2590800"/>
            <a:ext cx="2505219" cy="2505219"/>
          </a:xfrm>
          <a:prstGeom prst="rect">
            <a:avLst/>
          </a:prstGeom>
        </p:spPr>
      </p:pic>
      <p:cxnSp>
        <p:nvCxnSpPr>
          <p:cNvPr id="9" name="Straight Connector 8"/>
          <p:cNvCxnSpPr>
            <a:cxnSpLocks/>
          </p:cNvCxnSpPr>
          <p:nvPr/>
        </p:nvCxnSpPr>
        <p:spPr>
          <a:xfrm>
            <a:off x="6705600" y="2743200"/>
            <a:ext cx="2438400" cy="237744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>
          <a:xfrm flipH="1">
            <a:off x="6705601" y="2743200"/>
            <a:ext cx="2318870" cy="235036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529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44444E-6 L 0.37448 0.00348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15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369" y="1905000"/>
            <a:ext cx="8229600" cy="4525963"/>
          </a:xfrm>
        </p:spPr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Hoefler Text" charset="0"/>
                <a:ea typeface="Hoefler Text" charset="0"/>
                <a:cs typeface="Hoefler Text" charset="0"/>
              </a:rPr>
              <a:t>HTML</a:t>
            </a:r>
            <a:endParaRPr lang="en-US" sz="5400" dirty="0">
              <a:latin typeface="Hoefler Text" charset="0"/>
              <a:ea typeface="Hoefler Text" charset="0"/>
              <a:cs typeface="Hoefler Text" charset="0"/>
            </a:endParaRP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Hoefler Text" charset="0"/>
                <a:ea typeface="Hoefler Text" charset="0"/>
                <a:cs typeface="Hoefler Text" charset="0"/>
              </a:rPr>
              <a:t>CSS</a:t>
            </a:r>
            <a:endParaRPr lang="en-US" sz="5400" dirty="0">
              <a:latin typeface="Hoefler Text" charset="0"/>
              <a:ea typeface="Hoefler Text" charset="0"/>
              <a:cs typeface="Hoefler Text" charset="0"/>
            </a:endParaRP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Hoefler Text" charset="0"/>
                <a:ea typeface="Hoefler Text" charset="0"/>
                <a:cs typeface="Hoefler Text" charset="0"/>
              </a:rPr>
              <a:t>JS</a:t>
            </a:r>
            <a:endParaRPr lang="en-US" sz="5400" dirty="0">
              <a:latin typeface="Hoefler Text" charset="0"/>
              <a:ea typeface="Hoefler Text" charset="0"/>
              <a:cs typeface="Hoefler T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49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3053</TotalTime>
  <Words>592</Words>
  <Application>Microsoft Macintosh PowerPoint</Application>
  <PresentationFormat>On-screen Show (4:3)</PresentationFormat>
  <Paragraphs>118</Paragraphs>
  <Slides>45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Courier New</vt:lpstr>
      <vt:lpstr>Helvetica</vt:lpstr>
      <vt:lpstr>Hoefler Text</vt:lpstr>
      <vt:lpstr>Office Theme</vt:lpstr>
      <vt:lpstr>Custom Design</vt:lpstr>
      <vt:lpstr>Visualization for the web</vt:lpstr>
      <vt:lpstr>PowerPoint Presentation</vt:lpstr>
      <vt:lpstr>Friends</vt:lpstr>
      <vt:lpstr>Friends</vt:lpstr>
      <vt:lpstr>Friends</vt:lpstr>
      <vt:lpstr>Friends</vt:lpstr>
      <vt:lpstr>Friends</vt:lpstr>
      <vt:lpstr>Friends</vt:lpstr>
      <vt:lpstr>Fundamentals</vt:lpstr>
      <vt:lpstr>Fundamentals</vt:lpstr>
      <vt:lpstr>HTML</vt:lpstr>
      <vt:lpstr>CSS</vt:lpstr>
      <vt:lpstr>CSS</vt:lpstr>
      <vt:lpstr>CSS</vt:lpstr>
      <vt:lpstr>Javascript</vt:lpstr>
      <vt:lpstr>So what can you do with it?</vt:lpstr>
      <vt:lpstr>PowerPoint Presentation</vt:lpstr>
      <vt:lpstr>PowerPoint Presentation</vt:lpstr>
      <vt:lpstr>Some of the features of JS</vt:lpstr>
      <vt:lpstr>Variables</vt:lpstr>
      <vt:lpstr>PowerPoint Presentation</vt:lpstr>
      <vt:lpstr>PowerPoint Presentation</vt:lpstr>
      <vt:lpstr>PowerPoint Presentation</vt:lpstr>
      <vt:lpstr>Functions</vt:lpstr>
      <vt:lpstr>PowerPoint Presentation</vt:lpstr>
      <vt:lpstr>Arrays</vt:lpstr>
      <vt:lpstr>Objects</vt:lpstr>
      <vt:lpstr>Remember to keep code readable</vt:lpstr>
      <vt:lpstr>JSON</vt:lpstr>
      <vt:lpstr>Node.js: run JS on the server.</vt:lpstr>
      <vt:lpstr>Let’s load a web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Yalom’s curative factors</dc:title>
  <dc:creator>Administrator</dc:creator>
  <cp:lastModifiedBy>Andrew Reagan</cp:lastModifiedBy>
  <cp:revision>95</cp:revision>
  <dcterms:created xsi:type="dcterms:W3CDTF">2016-03-21T14:12:59Z</dcterms:created>
  <dcterms:modified xsi:type="dcterms:W3CDTF">2017-01-18T00:24:33Z</dcterms:modified>
</cp:coreProperties>
</file>